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5"/>
  </p:notesMasterIdLst>
  <p:sldIdLst>
    <p:sldId id="257" r:id="rId2"/>
    <p:sldId id="256" r:id="rId3"/>
    <p:sldId id="258" r:id="rId4"/>
    <p:sldId id="276" r:id="rId5"/>
    <p:sldId id="277" r:id="rId6"/>
    <p:sldId id="259" r:id="rId7"/>
    <p:sldId id="274" r:id="rId8"/>
    <p:sldId id="260" r:id="rId9"/>
    <p:sldId id="278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9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1F415B53-E0B0-2D90-E148-82FD13FA7A1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B1A7A16E-00E8-B4A5-D44B-7AB40C6051E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D64B6874-9CD5-9F4D-5019-5CF481B826C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0FE8E982-B545-5DF1-F94A-56FEEBE778D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CB66FEB1-B383-DB01-D10B-F270ADE13A9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5D90A47E-3D48-D387-3AA6-BC784D748D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71FB92DA-2FC0-4673-9F51-E6C7050628D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969FA47-5D13-DCC4-4696-4E294AB59E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4EFB79-37AA-4C45-9D21-6234FDA184C6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1F0F4743-BE4F-76BE-4B13-0478B581B48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44DD7901-F2D4-30E9-BBBB-E7A335E9C0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762DDA4-BD4C-1585-5B5B-A8461E71EF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6E42B5-7E1F-4396-BAE9-8B53A7D0B53C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B802EA16-F0D7-7E97-64A4-FD95B17056A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6DA6AE91-AB69-7963-EA81-EB691568EE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6EFF6EB-88EA-21FA-076C-56535E9A28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C5CC96-173C-48A7-B403-B00283005729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33EB37D4-198C-3A1F-D725-89E1312106C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EB7150E1-B315-49A9-7002-3551F34856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0A76F7F-D3C5-DBE0-7EC0-FD8849FF19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7F8801-6E6E-440B-86A0-8ABBC2A1B6E2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7E9C6C06-6B99-4C85-1214-6C5321223C4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707322BE-EA90-B58C-F75B-457D4C247D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67AA4BA-8E75-4A9E-CB64-274A646FB1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5B099C-1B7C-4F14-909E-ED460EB07625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649995A1-3C54-931F-2919-C9F65E5DFB3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10FD43CC-4795-97E3-465A-3542635942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15D49CB-0852-48FB-F196-846D1C255F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50846B-C210-4C1E-A9B6-3B527F48EE23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83467D49-C89A-B09E-2FC2-78FE173B744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F54BB66A-2877-9B52-BD67-41B07ECDEC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1DA8B47-6F3C-4D7C-FF6A-B774114121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109E2F-56C2-4BBC-883B-8A055AB388CB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14F92ED4-C708-4101-2B69-230709AFF57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7EC2D318-638E-E87D-A2B8-8E06806339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00D3422-3E9E-3311-75FE-C6C9962412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845CA-81CC-440A-B337-1BDE20BD6FE7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81EFF188-9969-DBA8-E22B-0452359881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C4FAA528-BC04-9196-5052-5DF432ED27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7F82913-8910-BD60-7C81-35771AD485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15A4F3-121B-4D5A-B43E-BC2FE77E4E5B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26FFB419-C408-C7AF-5AA2-7A74BAB80E1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266D5712-194F-BF2D-4C65-2C94AA92C4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B234140-60B6-05B1-C5C3-A47D3603AB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597E95-3A6C-4758-B4E7-51E81A1189EB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D0E7F1D7-AAF1-5D88-228F-79263D7DFE1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333EC962-C3E6-AF98-55BD-CB206AC40B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08F0B98-A1FD-EFC6-BAA7-204D2D52F5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FC545D-878A-499C-96C6-B237F4A94DDB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BB043890-E419-3215-DA2E-A6297644A04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F835E568-7EED-922E-AD84-176A669082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2DB03C9-1FB3-8CCA-606E-341316847E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9A6630-ADD9-4324-B462-73BF4C70056B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6CA7DBE0-7E5A-427B-A9AC-1DB8B417460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B10968FD-B80A-3DE9-97A5-40CFE11B18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8439181-DFF0-DD8B-0544-5AB2EBA569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BE0F7E-9F2A-4790-9757-0FBE062990CE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DAF34F9E-967F-F523-5831-2BD8C397F5F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E71BDD70-FC19-76D6-050D-F51B8306C0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590E47A-3C7F-5095-0BB1-E540B73BE0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36AA9E-B4E2-43F6-926B-FF8BA58D8C66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87880210-6614-E66A-0C50-E6FD6D53109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33DC02EF-8E47-05DC-E60B-DB9F6A866F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F89FC30-2E7B-0BF5-A4FE-B21E3E924C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545498-7A50-4AC3-B7C3-480FB5832A57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056DB510-7430-13E6-E362-329CE47739E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867D784D-82FB-8E45-89CD-AD0B532A9F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B79C06B-DE12-01CD-1C55-2E024593AF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C10C96-75CA-4742-8330-32C543563D00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65538" name="Slide Image Placeholder 1">
            <a:extLst>
              <a:ext uri="{FF2B5EF4-FFF2-40B4-BE49-F238E27FC236}">
                <a16:creationId xmlns:a16="http://schemas.microsoft.com/office/drawing/2014/main" id="{51F3E449-6F44-4769-EC7F-960C273066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>
            <a:extLst>
              <a:ext uri="{FF2B5EF4-FFF2-40B4-BE49-F238E27FC236}">
                <a16:creationId xmlns:a16="http://schemas.microsoft.com/office/drawing/2014/main" id="{CD1B0FC9-AD16-6A07-FAC6-D182C187FF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65540" name="Slide Number Placeholder 3">
            <a:extLst>
              <a:ext uri="{FF2B5EF4-FFF2-40B4-BE49-F238E27FC236}">
                <a16:creationId xmlns:a16="http://schemas.microsoft.com/office/drawing/2014/main" id="{34807C34-7C63-6F8F-D82A-549207A0423E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C6BEFA1-7E60-470B-A736-643331DDA776}" type="slidenum">
              <a:rPr lang="en-GB" altLang="en-US" sz="1200">
                <a:latin typeface="Calibri" panose="020F0502020204030204" pitchFamily="34" charset="0"/>
              </a:rPr>
              <a:pPr algn="r" eaLnBrk="1" hangingPunct="1"/>
              <a:t>23</a:t>
            </a:fld>
            <a:endParaRPr lang="en-GB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C553458-EB73-D625-8E6E-F346075ED0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EB869-D276-499B-BB4C-0D31D331BB85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CED5E207-1192-2E5A-7D10-AEFEEEE3FD4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4E3FA7AC-6854-DE7D-47E6-5BE72E65C4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6731BB9-5993-01FA-8DF1-EB9CB38929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2FFE56-8EEE-4A50-8E13-CC9248817B86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2DA5A344-CA81-0CA1-E10D-408ACA2402C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7609A760-B5DF-5989-75F6-8977D571BB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1AFFB3C-CC00-FB4A-8265-DC15DEEB9C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0E007B-FD35-4596-A373-A149EC7D192E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0271ACB0-7967-2F46-97D2-1375DD144F2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CFA815AF-B025-CB71-925E-867FC15168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B799D17-8506-861A-D8E0-C9F40F53F0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CC88FB-9242-41E8-AABF-BDFF596681D4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4E1BFCBD-1CCA-F960-3C54-78F14FEF939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55741728-A817-FD35-B4DF-656AFD2443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A53CEE7-7CD3-A21E-43D9-300CE9BBEF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BDE232-F48E-4C4C-A1F9-ECAD438E1404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AFC06A1A-2795-91C0-FF8C-253C1B5A5E9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11BDEA68-5FE5-559F-F8BA-210B6B2DE8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44CD45D-0967-85BA-0E07-032F5542E9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8E0105-CCB9-4893-9680-5D5C665CED34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3C223E11-029C-0E67-623B-87579350BE6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5ADE57E2-C693-72C6-231C-CF2705AEEA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72DDDB4-4FF4-4A60-6A20-6B661D0F72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79DA9A-578F-4CB8-89E9-55362DB8FF76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A4F193CC-5C1F-42F4-9547-54D9817A59C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8202C972-8A7F-B0D5-7ABE-CD8F37133A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>
            <a:extLst>
              <a:ext uri="{FF2B5EF4-FFF2-40B4-BE49-F238E27FC236}">
                <a16:creationId xmlns:a16="http://schemas.microsoft.com/office/drawing/2014/main" id="{1B005D44-888E-4CFA-C39C-3921D4094F92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5363" name="Group 3">
              <a:extLst>
                <a:ext uri="{FF2B5EF4-FFF2-40B4-BE49-F238E27FC236}">
                  <a16:creationId xmlns:a16="http://schemas.microsoft.com/office/drawing/2014/main" id="{47AB1D67-A1E1-853C-972E-F08C45CDBF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5364" name="Freeform 4">
                <a:extLst>
                  <a:ext uri="{FF2B5EF4-FFF2-40B4-BE49-F238E27FC236}">
                    <a16:creationId xmlns:a16="http://schemas.microsoft.com/office/drawing/2014/main" id="{9C3DED24-8D88-55A2-2E2C-BDF015DADE0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65" name="Freeform 5">
                <a:extLst>
                  <a:ext uri="{FF2B5EF4-FFF2-40B4-BE49-F238E27FC236}">
                    <a16:creationId xmlns:a16="http://schemas.microsoft.com/office/drawing/2014/main" id="{051E4859-AF37-76CE-8A91-AF8348DC537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5366" name="Freeform 6">
              <a:extLst>
                <a:ext uri="{FF2B5EF4-FFF2-40B4-BE49-F238E27FC236}">
                  <a16:creationId xmlns:a16="http://schemas.microsoft.com/office/drawing/2014/main" id="{84DCD647-1919-A170-6FD5-E9BC69ADC74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67" name="Freeform 7">
              <a:extLst>
                <a:ext uri="{FF2B5EF4-FFF2-40B4-BE49-F238E27FC236}">
                  <a16:creationId xmlns:a16="http://schemas.microsoft.com/office/drawing/2014/main" id="{F0180FF3-B58C-CDD3-4BC4-24FFF82732E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68" name="Freeform 8">
              <a:extLst>
                <a:ext uri="{FF2B5EF4-FFF2-40B4-BE49-F238E27FC236}">
                  <a16:creationId xmlns:a16="http://schemas.microsoft.com/office/drawing/2014/main" id="{878630FC-322A-392C-7128-9DD2CF8B108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5369" name="Group 9">
              <a:extLst>
                <a:ext uri="{FF2B5EF4-FFF2-40B4-BE49-F238E27FC236}">
                  <a16:creationId xmlns:a16="http://schemas.microsoft.com/office/drawing/2014/main" id="{354B4EDC-9536-66BA-856F-A57AD7B3AF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5370" name="Freeform 10">
                <a:extLst>
                  <a:ext uri="{FF2B5EF4-FFF2-40B4-BE49-F238E27FC236}">
                    <a16:creationId xmlns:a16="http://schemas.microsoft.com/office/drawing/2014/main" id="{A00D7BB1-9D26-7F1F-CFA9-3E8FA78E2B8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71" name="Freeform 11">
                <a:extLst>
                  <a:ext uri="{FF2B5EF4-FFF2-40B4-BE49-F238E27FC236}">
                    <a16:creationId xmlns:a16="http://schemas.microsoft.com/office/drawing/2014/main" id="{9E7E052B-18FB-3AD9-F338-97C1B7D99F0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72" name="Freeform 12">
                <a:extLst>
                  <a:ext uri="{FF2B5EF4-FFF2-40B4-BE49-F238E27FC236}">
                    <a16:creationId xmlns:a16="http://schemas.microsoft.com/office/drawing/2014/main" id="{D4692496-0631-9128-13A6-F583D952E3D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73" name="Freeform 13">
                <a:extLst>
                  <a:ext uri="{FF2B5EF4-FFF2-40B4-BE49-F238E27FC236}">
                    <a16:creationId xmlns:a16="http://schemas.microsoft.com/office/drawing/2014/main" id="{729CDF00-8CB0-C757-2399-F7069C22B47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74" name="Freeform 14">
                <a:extLst>
                  <a:ext uri="{FF2B5EF4-FFF2-40B4-BE49-F238E27FC236}">
                    <a16:creationId xmlns:a16="http://schemas.microsoft.com/office/drawing/2014/main" id="{138578CE-A1A1-D5B8-F54A-476462DDDB2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75" name="Freeform 15">
                <a:extLst>
                  <a:ext uri="{FF2B5EF4-FFF2-40B4-BE49-F238E27FC236}">
                    <a16:creationId xmlns:a16="http://schemas.microsoft.com/office/drawing/2014/main" id="{7DB0403D-1970-CDB8-9AC6-823CC3D25DB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15376" name="Rectangle 16">
            <a:extLst>
              <a:ext uri="{FF2B5EF4-FFF2-40B4-BE49-F238E27FC236}">
                <a16:creationId xmlns:a16="http://schemas.microsoft.com/office/drawing/2014/main" id="{0F037391-8D43-D253-B651-D9DB555E2EF7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5377" name="Rectangle 17">
            <a:extLst>
              <a:ext uri="{FF2B5EF4-FFF2-40B4-BE49-F238E27FC236}">
                <a16:creationId xmlns:a16="http://schemas.microsoft.com/office/drawing/2014/main" id="{DFBAF7EB-F6A7-06C9-895D-1864CAB4471A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5378" name="Rectangle 18">
            <a:extLst>
              <a:ext uri="{FF2B5EF4-FFF2-40B4-BE49-F238E27FC236}">
                <a16:creationId xmlns:a16="http://schemas.microsoft.com/office/drawing/2014/main" id="{D51BD9C9-FC60-8187-8D53-C61E6AF52310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5379" name="Rectangle 19">
            <a:extLst>
              <a:ext uri="{FF2B5EF4-FFF2-40B4-BE49-F238E27FC236}">
                <a16:creationId xmlns:a16="http://schemas.microsoft.com/office/drawing/2014/main" id="{7DE3B3F5-7732-0B63-BB3F-3D7D71D4654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5380" name="Rectangle 20">
            <a:extLst>
              <a:ext uri="{FF2B5EF4-FFF2-40B4-BE49-F238E27FC236}">
                <a16:creationId xmlns:a16="http://schemas.microsoft.com/office/drawing/2014/main" id="{ECF7F9A2-2C5B-A3EE-C8DA-3E4FAE27E4E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0FB08B-ED5A-4B7D-8657-05A296BF4F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69093-4512-6A36-60C3-F310613E4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F03A62-4EC7-6FD4-D203-AA6070723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B9060-518D-8ED7-E791-AFC5F7F7F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37813-8774-1638-7275-4392401A7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C0FD1-574B-29DD-960F-EBA76DFB3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3CF80-8E8E-4846-888E-681FCADD44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608343"/>
      </p:ext>
    </p:extLst>
  </p:cSld>
  <p:clrMapOvr>
    <a:masterClrMapping/>
  </p:clrMapOvr>
  <p:transition spd="med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BF2366-B4C1-6AB1-3774-C72CCD39B6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AEC32D-C305-477E-ADB1-890B069C0F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76853-8C51-97D4-70D2-8B9551ECC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ABC9C-9D12-52B7-B356-ACE654258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6EFAC-46BD-4112-D9C1-20329754D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59BDB-C43A-4133-A50C-08A69E8962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1884008"/>
      </p:ext>
    </p:extLst>
  </p:cSld>
  <p:clrMapOvr>
    <a:masterClrMapping/>
  </p:clrMapOvr>
  <p:transition spd="med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A1225-67BA-3FC2-AADF-10614BE49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BC81C-4E43-D590-085D-AAA0552208D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75CE3B-AA21-024A-B687-CDF47F7A5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5F29AB-BAC3-80D9-312B-057DBBBD37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75032-BFE2-AFB1-ABDF-1184C9BD6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EE3A12-97DE-8D26-D6CB-1A8BA294D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FDDF1D6-C91C-4DDC-B2D3-CCA43886CC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569379"/>
      </p:ext>
    </p:extLst>
  </p:cSld>
  <p:clrMapOvr>
    <a:masterClrMapping/>
  </p:clrMapOvr>
  <p:transition spd="med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6A449-1D10-EDD1-C49F-D325D9CF3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F2CC9-CD94-AE63-EC3A-9EF14ED27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1C815-33BA-6ABF-7961-8B57526C6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26336-F49C-52B4-1098-78E1748AA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AF2C8-3CF9-ACE9-46D4-4112D90D8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67E15-5376-4D87-A81E-718A8913C5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6738724"/>
      </p:ext>
    </p:extLst>
  </p:cSld>
  <p:clrMapOvr>
    <a:masterClrMapping/>
  </p:clrMapOvr>
  <p:transition spd="med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152CC-EFCF-1903-9A95-0CB4D1E07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4F7A9D-910C-667D-4FE9-BB8FD6A45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1D44D-AB97-4F5A-56BE-83321C9B2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04797-B6E7-22B5-B839-6080CEC1E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F2449-8305-E7CE-3D47-15BA1E909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B1477-FA93-462A-A4EA-A51390FCEF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1630888"/>
      </p:ext>
    </p:extLst>
  </p:cSld>
  <p:clrMapOvr>
    <a:masterClrMapping/>
  </p:clrMapOvr>
  <p:transition spd="med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BBDD0-9356-79E6-A969-34635B1BE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9921B-CEC2-8BF3-CDC6-503831765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67A1A2-F505-CE02-D046-650E2C4295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8886C7-3DCF-7290-2B0A-E82DF3DAF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C8CDDB-8CCB-5DE9-58FE-185E19903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1DE417-71F5-DA67-40CC-6809BEB3C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36BD2-C541-4AC3-A065-74885C416E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069445"/>
      </p:ext>
    </p:extLst>
  </p:cSld>
  <p:clrMapOvr>
    <a:masterClrMapping/>
  </p:clrMapOvr>
  <p:transition spd="med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F2DA3-64A5-93FD-8826-DBB2D8F02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A58983-F12B-39FF-244F-8A5658B72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21BFD7-EA4F-D3CE-7457-ABFE41899D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A045DC-C1EF-652D-7C4D-5789E315AF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C9B6A0-5312-4E00-9DE0-7633D2BEEB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51E1F8-3552-4DAF-D9EB-D8BC88C2F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D81574-66A6-3163-E52D-7EF20373B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D57B61-6014-F00D-1F46-F8E7177D6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01689-4A0A-43CF-BFCC-AD6B316D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629073"/>
      </p:ext>
    </p:extLst>
  </p:cSld>
  <p:clrMapOvr>
    <a:masterClrMapping/>
  </p:clrMapOvr>
  <p:transition spd="med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765B9-DA59-450D-78B4-5122F0311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1983A8-518A-C565-0598-EB3A6CA2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C53678-C7F6-3414-07CE-443F53F55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E8AE8-1D9B-D6DA-17CA-0811985F7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7038D-253B-40EB-A1A2-0E460BAED2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092457"/>
      </p:ext>
    </p:extLst>
  </p:cSld>
  <p:clrMapOvr>
    <a:masterClrMapping/>
  </p:clrMapOvr>
  <p:transition spd="med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3B2001-E40B-AD06-9A23-710BCF1C3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1A38F6-E9D4-DB0F-51E9-D5175446B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95F238-FEB4-677B-0349-CB3ECD5EE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52C61-A977-45EA-8823-0C1DAD417C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474257"/>
      </p:ext>
    </p:extLst>
  </p:cSld>
  <p:clrMapOvr>
    <a:masterClrMapping/>
  </p:clrMapOvr>
  <p:transition spd="med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ABC94-C9E0-CEC1-902F-DD7D41241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EDB82-086F-99F7-9023-5AD633FBE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43004-F0DB-315B-AAD1-10FEDB964F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CE0E6-E764-BB33-A3AC-61CB335D6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DD6109-3B31-D390-F9CE-B2858A232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349D37-DD3E-8C3C-9155-F8A833431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A3E1A-08EA-4149-AA79-B40329B27C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007679"/>
      </p:ext>
    </p:extLst>
  </p:cSld>
  <p:clrMapOvr>
    <a:masterClrMapping/>
  </p:clrMapOvr>
  <p:transition spd="med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DA88F-D711-3736-5786-2F12D8C1B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42E2E0-F05D-D14D-A186-4C36E6E4F3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3DD92-372D-68FF-FD1A-E7F26DA7E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646928-C5B5-4ED3-65E4-E92E0E890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D1AC3-D8FA-B2BB-DD60-75DD3307A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24965-CBE4-CC60-1456-E5BDB6DCA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2D3C1-0E84-4A1D-A3F6-3CEF34D3DD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606099"/>
      </p:ext>
    </p:extLst>
  </p:cSld>
  <p:clrMapOvr>
    <a:masterClrMapping/>
  </p:clrMapOvr>
  <p:transition spd="med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>
            <a:extLst>
              <a:ext uri="{FF2B5EF4-FFF2-40B4-BE49-F238E27FC236}">
                <a16:creationId xmlns:a16="http://schemas.microsoft.com/office/drawing/2014/main" id="{927DC0D6-39F1-605D-0259-E9E8E6AA591B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4339" name="Freeform 3">
              <a:extLst>
                <a:ext uri="{FF2B5EF4-FFF2-40B4-BE49-F238E27FC236}">
                  <a16:creationId xmlns:a16="http://schemas.microsoft.com/office/drawing/2014/main" id="{88441ACF-F075-1374-F40A-591CD9A0803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40" name="Freeform 4">
              <a:extLst>
                <a:ext uri="{FF2B5EF4-FFF2-40B4-BE49-F238E27FC236}">
                  <a16:creationId xmlns:a16="http://schemas.microsoft.com/office/drawing/2014/main" id="{FADDAACB-F550-6AB1-3F8A-378671C39F3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4341" name="Group 5">
              <a:extLst>
                <a:ext uri="{FF2B5EF4-FFF2-40B4-BE49-F238E27FC236}">
                  <a16:creationId xmlns:a16="http://schemas.microsoft.com/office/drawing/2014/main" id="{03863BE2-3AC0-15DF-93B3-768FB33A585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4342" name="Freeform 6">
                <a:extLst>
                  <a:ext uri="{FF2B5EF4-FFF2-40B4-BE49-F238E27FC236}">
                    <a16:creationId xmlns:a16="http://schemas.microsoft.com/office/drawing/2014/main" id="{5F76E50A-F84B-93C8-3FA4-FBDABEE14A2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3" name="Freeform 7">
                <a:extLst>
                  <a:ext uri="{FF2B5EF4-FFF2-40B4-BE49-F238E27FC236}">
                    <a16:creationId xmlns:a16="http://schemas.microsoft.com/office/drawing/2014/main" id="{A017EE83-2520-7180-A708-A024144E46F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4" name="Freeform 8">
                <a:extLst>
                  <a:ext uri="{FF2B5EF4-FFF2-40B4-BE49-F238E27FC236}">
                    <a16:creationId xmlns:a16="http://schemas.microsoft.com/office/drawing/2014/main" id="{9890D1B1-FBAA-6058-5C6C-0A99C21D262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5" name="Freeform 9">
                <a:extLst>
                  <a:ext uri="{FF2B5EF4-FFF2-40B4-BE49-F238E27FC236}">
                    <a16:creationId xmlns:a16="http://schemas.microsoft.com/office/drawing/2014/main" id="{4273D70E-CE3D-F2D8-B470-0DC23ED0BE9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6" name="Freeform 10">
                <a:extLst>
                  <a:ext uri="{FF2B5EF4-FFF2-40B4-BE49-F238E27FC236}">
                    <a16:creationId xmlns:a16="http://schemas.microsoft.com/office/drawing/2014/main" id="{41A950FE-74A8-FCDB-924F-29D56386C0A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7" name="Freeform 11">
                <a:extLst>
                  <a:ext uri="{FF2B5EF4-FFF2-40B4-BE49-F238E27FC236}">
                    <a16:creationId xmlns:a16="http://schemas.microsoft.com/office/drawing/2014/main" id="{5D236653-DABF-3FA9-D811-1BE7D1C0183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8" name="Freeform 12">
                <a:extLst>
                  <a:ext uri="{FF2B5EF4-FFF2-40B4-BE49-F238E27FC236}">
                    <a16:creationId xmlns:a16="http://schemas.microsoft.com/office/drawing/2014/main" id="{E5DBFBFA-E6CD-CD8A-F9AE-BBFF53DD4BA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9" name="Freeform 13">
                <a:extLst>
                  <a:ext uri="{FF2B5EF4-FFF2-40B4-BE49-F238E27FC236}">
                    <a16:creationId xmlns:a16="http://schemas.microsoft.com/office/drawing/2014/main" id="{DF41256E-B0EE-9310-8996-F0BA5877B1E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0" name="Freeform 14">
                <a:extLst>
                  <a:ext uri="{FF2B5EF4-FFF2-40B4-BE49-F238E27FC236}">
                    <a16:creationId xmlns:a16="http://schemas.microsoft.com/office/drawing/2014/main" id="{7269D5D2-A953-DB1D-4B61-8DFF2C27749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14351" name="Rectangle 15">
            <a:extLst>
              <a:ext uri="{FF2B5EF4-FFF2-40B4-BE49-F238E27FC236}">
                <a16:creationId xmlns:a16="http://schemas.microsoft.com/office/drawing/2014/main" id="{F4A73159-E737-26C5-B878-C30DE7EC36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4352" name="Rectangle 16">
            <a:extLst>
              <a:ext uri="{FF2B5EF4-FFF2-40B4-BE49-F238E27FC236}">
                <a16:creationId xmlns:a16="http://schemas.microsoft.com/office/drawing/2014/main" id="{5B15FCCD-83AC-B254-68BE-D894CC1306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353" name="Rectangle 17">
            <a:extLst>
              <a:ext uri="{FF2B5EF4-FFF2-40B4-BE49-F238E27FC236}">
                <a16:creationId xmlns:a16="http://schemas.microsoft.com/office/drawing/2014/main" id="{71BDEB04-A8E2-D28F-476C-FB87FA5C07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4354" name="Rectangle 18">
            <a:extLst>
              <a:ext uri="{FF2B5EF4-FFF2-40B4-BE49-F238E27FC236}">
                <a16:creationId xmlns:a16="http://schemas.microsoft.com/office/drawing/2014/main" id="{FE49536B-565B-FCF5-EBF1-67511F96031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4355" name="Rectangle 19">
            <a:extLst>
              <a:ext uri="{FF2B5EF4-FFF2-40B4-BE49-F238E27FC236}">
                <a16:creationId xmlns:a16="http://schemas.microsoft.com/office/drawing/2014/main" id="{71FD7083-9200-C2A2-ED3E-90A3266B713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8C07D8D-3F99-4F56-A213-0112E96DDC9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ransition spd="med">
    <p:push/>
  </p:transition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085E378-638E-ADF8-C994-C485476370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777875"/>
            <a:ext cx="7543800" cy="14319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s-HN" altLang="en-US" i="1" u="sng">
                <a:solidFill>
                  <a:srgbClr val="FFFF00"/>
                </a:solidFill>
              </a:rPr>
              <a:t>BELLWORK</a:t>
            </a:r>
            <a:br>
              <a:rPr lang="es-HN" altLang="en-US" i="1" u="sng">
                <a:solidFill>
                  <a:srgbClr val="FFFF00"/>
                </a:solidFill>
              </a:rPr>
            </a:br>
            <a:endParaRPr lang="en-US" altLang="en-US" i="1" u="sng">
              <a:solidFill>
                <a:srgbClr val="FFFF00"/>
              </a:solidFill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EBDCE14-06FC-E712-D191-F1F2FB8C4A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Font typeface="Wingdings" panose="05000000000000000000" pitchFamily="2" charset="2"/>
              <a:buAutoNum type="arabicPeriod"/>
            </a:pPr>
            <a:r>
              <a:rPr lang="es-HN" altLang="en-US"/>
              <a:t>What is</a:t>
            </a:r>
            <a:r>
              <a:rPr lang="es-HN" altLang="en-US" u="sng"/>
              <a:t> </a:t>
            </a:r>
            <a:r>
              <a:rPr lang="es-HN" altLang="en-US"/>
              <a:t>matter?</a:t>
            </a:r>
          </a:p>
          <a:p>
            <a:pPr marL="609600" indent="-609600" algn="ctr">
              <a:buFont typeface="Wingdings" panose="05000000000000000000" pitchFamily="2" charset="2"/>
              <a:buAutoNum type="arabicPeriod"/>
            </a:pPr>
            <a:r>
              <a:rPr lang="es-HN" altLang="en-US"/>
              <a:t>What is mass and how does it compare to weight?</a:t>
            </a:r>
          </a:p>
          <a:p>
            <a:pPr marL="609600" indent="-609600" algn="ctr">
              <a:buFont typeface="Wingdings" panose="05000000000000000000" pitchFamily="2" charset="2"/>
              <a:buAutoNum type="arabicPeriod"/>
            </a:pPr>
            <a:r>
              <a:rPr lang="es-HN" altLang="en-US"/>
              <a:t>What word is used to describe the amount of space an object takes up?</a:t>
            </a:r>
            <a:endParaRPr lang="en-US" altLang="en-US"/>
          </a:p>
        </p:txBody>
      </p:sp>
      <p:pic>
        <p:nvPicPr>
          <p:cNvPr id="16390" name="Picture 6">
            <a:extLst>
              <a:ext uri="{FF2B5EF4-FFF2-40B4-BE49-F238E27FC236}">
                <a16:creationId xmlns:a16="http://schemas.microsoft.com/office/drawing/2014/main" id="{4F2EAE8B-7D45-FC6F-1862-347F148330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E404CD9-EB22-A2EB-8879-2D364DDAE4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Font typeface="Wingdings" panose="05000000000000000000" pitchFamily="2" charset="2"/>
              <a:buNone/>
            </a:pPr>
            <a:r>
              <a:rPr lang="es-HN" altLang="en-US"/>
              <a:t>Substances contain only one kind of matter.</a:t>
            </a:r>
          </a:p>
          <a:p>
            <a:pPr marL="609600" indent="-609600" algn="ctr">
              <a:buFont typeface="Wingdings" panose="05000000000000000000" pitchFamily="2" charset="2"/>
              <a:buNone/>
            </a:pPr>
            <a:r>
              <a:rPr lang="es-HN" altLang="en-US"/>
              <a:t>Which of these two is a substance?</a:t>
            </a:r>
          </a:p>
          <a:p>
            <a:pPr marL="609600" indent="-609600" algn="ctr">
              <a:buFont typeface="Wingdings" panose="05000000000000000000" pitchFamily="2" charset="2"/>
              <a:buNone/>
            </a:pPr>
            <a:r>
              <a:rPr lang="es-HN" altLang="en-US"/>
              <a:t>H20  or Lemonade?</a:t>
            </a:r>
          </a:p>
          <a:p>
            <a:pPr marL="609600" indent="-609600" algn="ctr"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7218326-FEE2-5F73-054C-F17A77E4B0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HN" altLang="en-US" i="1" u="sng">
                <a:solidFill>
                  <a:srgbClr val="FFFF00"/>
                </a:solidFill>
              </a:rPr>
              <a:t>Matter and Change</a:t>
            </a:r>
            <a:endParaRPr lang="en-US" altLang="en-US" i="1" u="sng">
              <a:solidFill>
                <a:srgbClr val="FFFF00"/>
              </a:solidFill>
            </a:endParaRPr>
          </a:p>
        </p:txBody>
      </p:sp>
      <p:pic>
        <p:nvPicPr>
          <p:cNvPr id="20484" name="Picture 4">
            <a:extLst>
              <a:ext uri="{FF2B5EF4-FFF2-40B4-BE49-F238E27FC236}">
                <a16:creationId xmlns:a16="http://schemas.microsoft.com/office/drawing/2014/main" id="{9845B1FC-E582-32D8-DAD5-39F0ABF05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F9EE69B-FA4B-0866-F372-BAE53693AE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Font typeface="Wingdings" panose="05000000000000000000" pitchFamily="2" charset="2"/>
              <a:buNone/>
            </a:pPr>
            <a:r>
              <a:rPr lang="es-HN" altLang="en-US"/>
              <a:t>All samples of a substance have the same physical properties.</a:t>
            </a:r>
          </a:p>
          <a:p>
            <a:pPr marL="609600" indent="-609600" algn="ctr">
              <a:buFont typeface="Wingdings" panose="05000000000000000000" pitchFamily="2" charset="2"/>
              <a:buNone/>
            </a:pPr>
            <a:r>
              <a:rPr lang="es-HN" altLang="en-US"/>
              <a:t>All crystals of sucrose taste sweet and dissolve completely in water.</a:t>
            </a:r>
            <a:endParaRPr lang="en-US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9329235-33D2-111F-FCFC-ECCD2882ED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HN" altLang="en-US" i="1" u="sng">
                <a:solidFill>
                  <a:srgbClr val="FFFF00"/>
                </a:solidFill>
              </a:rPr>
              <a:t>Matter and Change</a:t>
            </a:r>
            <a:endParaRPr lang="en-US" altLang="en-US" i="1" u="sng">
              <a:solidFill>
                <a:srgbClr val="FFFF00"/>
              </a:solidFill>
            </a:endParaRPr>
          </a:p>
        </p:txBody>
      </p:sp>
      <p:pic>
        <p:nvPicPr>
          <p:cNvPr id="21508" name="Picture 4">
            <a:extLst>
              <a:ext uri="{FF2B5EF4-FFF2-40B4-BE49-F238E27FC236}">
                <a16:creationId xmlns:a16="http://schemas.microsoft.com/office/drawing/2014/main" id="{688E9A1D-F6A4-7D5F-0DC1-C20B2170F9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0E1F314-DDC8-2E74-F98B-A569921784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Font typeface="Wingdings" panose="05000000000000000000" pitchFamily="2" charset="2"/>
              <a:buNone/>
            </a:pPr>
            <a:r>
              <a:rPr lang="es-HN" altLang="en-US"/>
              <a:t>     A </a:t>
            </a:r>
            <a:r>
              <a:rPr lang="es-HN" altLang="en-US" i="1" u="sng"/>
              <a:t>physical property</a:t>
            </a:r>
            <a:r>
              <a:rPr lang="es-HN" altLang="en-US"/>
              <a:t> is a quality or condition of a substance that can be observed or measured without changing the substance’s composition.</a:t>
            </a:r>
            <a:endParaRPr lang="en-US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5F7FFB5-36DB-D4AA-3B3C-98802E4307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HN" altLang="en-US" i="1" u="sng">
                <a:solidFill>
                  <a:srgbClr val="FFFF00"/>
                </a:solidFill>
              </a:rPr>
              <a:t>Matter and Change</a:t>
            </a:r>
            <a:endParaRPr lang="en-US" altLang="en-US" i="1" u="sng">
              <a:solidFill>
                <a:srgbClr val="FFFF00"/>
              </a:solidFill>
            </a:endParaRPr>
          </a:p>
        </p:txBody>
      </p:sp>
      <p:pic>
        <p:nvPicPr>
          <p:cNvPr id="22532" name="Picture 4">
            <a:extLst>
              <a:ext uri="{FF2B5EF4-FFF2-40B4-BE49-F238E27FC236}">
                <a16:creationId xmlns:a16="http://schemas.microsoft.com/office/drawing/2014/main" id="{78B77258-801F-6678-15C3-B88A9AA965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35AF8CF2-8B8E-30F0-99AB-F971F30E05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es-HN" altLang="en-US"/>
              <a:t>     Examples of physical properties include: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s-HN" altLang="en-US"/>
              <a:t>     1.- COLOR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s-HN" altLang="en-US"/>
              <a:t>     2.- SOLUBILITY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s-HN" altLang="en-US"/>
              <a:t>     3.- ODOR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s-HN" altLang="en-US"/>
              <a:t>     4.- HARDNESS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s-HN" altLang="en-US"/>
              <a:t>     </a:t>
            </a:r>
            <a:endParaRPr lang="en-US" alt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9C27375-7CD6-88C3-CC7D-AAC76D656F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HN" altLang="en-US" i="1" u="sng">
                <a:solidFill>
                  <a:srgbClr val="FFFF00"/>
                </a:solidFill>
              </a:rPr>
              <a:t>Matter and Change</a:t>
            </a:r>
            <a:endParaRPr lang="en-US" altLang="en-US" i="1" u="sng">
              <a:solidFill>
                <a:srgbClr val="FFFF00"/>
              </a:solidFill>
            </a:endParaRPr>
          </a:p>
        </p:txBody>
      </p:sp>
      <p:pic>
        <p:nvPicPr>
          <p:cNvPr id="23556" name="Picture 4">
            <a:extLst>
              <a:ext uri="{FF2B5EF4-FFF2-40B4-BE49-F238E27FC236}">
                <a16:creationId xmlns:a16="http://schemas.microsoft.com/office/drawing/2014/main" id="{0A825702-9AAA-6D60-112B-654B671D0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F0390C0-5606-43DE-208A-1E2CED1C5A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es-HN" altLang="en-US"/>
              <a:t>     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s-HN" altLang="en-US"/>
              <a:t>     5.- DENSITY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s-HN" altLang="en-US"/>
              <a:t>     6.- MELTING POINT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s-HN" altLang="en-US"/>
              <a:t>     7.- BOILING POINT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s-HN" altLang="en-US"/>
              <a:t>     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s-HN" altLang="en-US"/>
              <a:t>     </a:t>
            </a:r>
            <a:endParaRPr lang="en-US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7B3A014-5187-4949-6F72-BFE8DBE791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HN" altLang="en-US" i="1" u="sng">
                <a:solidFill>
                  <a:srgbClr val="FFFF00"/>
                </a:solidFill>
              </a:rPr>
              <a:t>Matter and Change</a:t>
            </a:r>
            <a:endParaRPr lang="en-US" altLang="en-US" i="1" u="sng">
              <a:solidFill>
                <a:srgbClr val="FFFF00"/>
              </a:solidFill>
            </a:endParaRPr>
          </a:p>
        </p:txBody>
      </p:sp>
      <p:pic>
        <p:nvPicPr>
          <p:cNvPr id="24580" name="Picture 4">
            <a:extLst>
              <a:ext uri="{FF2B5EF4-FFF2-40B4-BE49-F238E27FC236}">
                <a16:creationId xmlns:a16="http://schemas.microsoft.com/office/drawing/2014/main" id="{077C2FEE-64C9-8F88-D9BA-31579A3C0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>
            <a:extLst>
              <a:ext uri="{FF2B5EF4-FFF2-40B4-BE49-F238E27FC236}">
                <a16:creationId xmlns:a16="http://schemas.microsoft.com/office/drawing/2014/main" id="{4917FBFB-F0BC-0565-7253-F53AC0576F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HN" altLang="en-US" i="1" u="sng">
                <a:solidFill>
                  <a:srgbClr val="FFFF00"/>
                </a:solidFill>
              </a:rPr>
              <a:t>Matter and Change</a:t>
            </a:r>
            <a:endParaRPr lang="en-US" altLang="en-US" i="1" u="sng">
              <a:solidFill>
                <a:srgbClr val="FFFF00"/>
              </a:solidFill>
            </a:endParaRP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A4F1A238-455D-628A-DC66-B74D85CE413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7620000" cy="46482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2563" indent="-1825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HN" altLang="en-US" sz="2800"/>
              <a:t> </a:t>
            </a:r>
            <a:r>
              <a:rPr lang="es-HN" altLang="en-US"/>
              <a:t>Physical properties help chemists</a:t>
            </a:r>
          </a:p>
          <a:p>
            <a:pPr marL="182563" indent="-1825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HN" altLang="en-US"/>
              <a:t> identify a substance based on their characteristics.</a:t>
            </a:r>
          </a:p>
          <a:p>
            <a:pPr marL="182563" indent="-1825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HN" altLang="en-US"/>
              <a:t>  Which substance is this?</a:t>
            </a:r>
          </a:p>
          <a:p>
            <a:pPr marL="182563" indent="-1825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HN" altLang="en-US"/>
              <a:t>  “Colorless liquid that boils at 100 ˚C    and melts at 0 ˚C”       ???????</a:t>
            </a:r>
          </a:p>
          <a:p>
            <a:pPr marL="182563" indent="-1825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HN" altLang="en-US"/>
              <a:t>  “Colorless liquid that boils at 78 ˚C </a:t>
            </a:r>
          </a:p>
          <a:p>
            <a:pPr marL="182563" indent="-1825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HN" altLang="en-US"/>
              <a:t>  and melts at -117 ˚C”  ???????</a:t>
            </a:r>
          </a:p>
          <a:p>
            <a:pPr marL="182563" indent="-1825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HN" altLang="en-US" sz="2800"/>
              <a:t>     </a:t>
            </a:r>
          </a:p>
          <a:p>
            <a:pPr marL="182563" indent="-1825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HN" altLang="en-US" sz="2800"/>
              <a:t>     </a:t>
            </a:r>
            <a:endParaRPr lang="en-US" altLang="en-US" sz="2800"/>
          </a:p>
        </p:txBody>
      </p:sp>
      <p:pic>
        <p:nvPicPr>
          <p:cNvPr id="25659" name="Picture 59">
            <a:extLst>
              <a:ext uri="{FF2B5EF4-FFF2-40B4-BE49-F238E27FC236}">
                <a16:creationId xmlns:a16="http://schemas.microsoft.com/office/drawing/2014/main" id="{0B218D61-1F38-4CBF-8D65-EAB124711A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A875DB3-3DC9-1CD8-2954-3F59C2A1D8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HN" altLang="en-US" i="1" u="sng">
                <a:solidFill>
                  <a:srgbClr val="FFFF00"/>
                </a:solidFill>
              </a:rPr>
              <a:t>Matter and Change</a:t>
            </a:r>
            <a:endParaRPr lang="en-US" altLang="en-US" i="1" u="sng">
              <a:solidFill>
                <a:srgbClr val="FFFF00"/>
              </a:solidFill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82DF4BF-E582-BF55-5E6A-3A74694C565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7620000" cy="46482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2563" indent="-182563">
              <a:buFont typeface="Wingdings" panose="05000000000000000000" pitchFamily="2" charset="2"/>
              <a:buNone/>
            </a:pPr>
            <a:r>
              <a:rPr lang="es-HN" altLang="en-US"/>
              <a:t>      </a:t>
            </a:r>
          </a:p>
          <a:p>
            <a:pPr marL="182563" indent="-182563">
              <a:buFont typeface="Wingdings" panose="05000000000000000000" pitchFamily="2" charset="2"/>
              <a:buNone/>
            </a:pPr>
            <a:r>
              <a:rPr lang="es-HN" altLang="en-US"/>
              <a:t>     </a:t>
            </a:r>
            <a:endParaRPr lang="en-US" altLang="en-US"/>
          </a:p>
        </p:txBody>
      </p:sp>
      <p:graphicFrame>
        <p:nvGraphicFramePr>
          <p:cNvPr id="27826" name="Group 178">
            <a:extLst>
              <a:ext uri="{FF2B5EF4-FFF2-40B4-BE49-F238E27FC236}">
                <a16:creationId xmlns:a16="http://schemas.microsoft.com/office/drawing/2014/main" id="{B0B88887-7031-62A5-03C8-B59081243260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533400" y="1524000"/>
          <a:ext cx="8229600" cy="45720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477906247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400112965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86393806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577012455"/>
                    </a:ext>
                  </a:extLst>
                </a:gridCol>
              </a:tblGrid>
              <a:tr h="585788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HN" altLang="en-US" sz="2800" b="0" i="1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Important properties of the States of Matter</a:t>
                      </a:r>
                      <a:endParaRPr kumimoji="0" lang="en-US" altLang="en-US" sz="2800" b="0" i="1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867225"/>
                  </a:ext>
                </a:extLst>
              </a:tr>
              <a:tr h="660400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H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</a:t>
                      </a:r>
                      <a:r>
                        <a:rPr kumimoji="0" lang="es-H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Property</a:t>
                      </a:r>
                      <a:r>
                        <a:rPr kumimoji="0" lang="es-H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          </a:t>
                      </a:r>
                      <a:r>
                        <a:rPr kumimoji="0" lang="es-H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Solid </a:t>
                      </a:r>
                      <a:r>
                        <a:rPr kumimoji="0" lang="es-H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           </a:t>
                      </a:r>
                      <a:r>
                        <a:rPr kumimoji="0" lang="es-H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Liquid</a:t>
                      </a:r>
                      <a:r>
                        <a:rPr kumimoji="0" lang="es-H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       </a:t>
                      </a:r>
                      <a:r>
                        <a:rPr kumimoji="0" lang="es-H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Gas or vapor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636932"/>
                  </a:ext>
                </a:extLst>
              </a:tr>
              <a:tr h="660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H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Shape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H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Definite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H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Indefinite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H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Indefinite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972544"/>
                  </a:ext>
                </a:extLst>
              </a:tr>
              <a:tr h="658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H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Volume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H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Definite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H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Definite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H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Indefinite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0291159"/>
                  </a:ext>
                </a:extLst>
              </a:tr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H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Expansion on heating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H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Very slight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H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Moderate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H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Great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4290365"/>
                  </a:ext>
                </a:extLst>
              </a:tr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H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Compressi-bility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H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Almost incompre-ssible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H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Almost incompre-ssible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H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Readily compressible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101921"/>
                  </a:ext>
                </a:extLst>
              </a:tr>
            </a:tbl>
          </a:graphicData>
        </a:graphic>
      </p:graphicFrame>
      <p:pic>
        <p:nvPicPr>
          <p:cNvPr id="27825" name="Picture 177">
            <a:extLst>
              <a:ext uri="{FF2B5EF4-FFF2-40B4-BE49-F238E27FC236}">
                <a16:creationId xmlns:a16="http://schemas.microsoft.com/office/drawing/2014/main" id="{BAEC4779-7D51-5030-D41E-54388E37D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0F6062F-17BF-A4DF-CFB9-D932E08662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HN" altLang="en-US" i="1" u="sng">
                <a:solidFill>
                  <a:srgbClr val="FFFF00"/>
                </a:solidFill>
              </a:rPr>
              <a:t>Matter and Change</a:t>
            </a:r>
            <a:endParaRPr lang="en-US" altLang="en-US" i="1" u="sng">
              <a:solidFill>
                <a:srgbClr val="FFFF00"/>
              </a:solidFill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1771649-F837-690B-F7A3-30B3F2A8CAC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7620000" cy="46482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2563" indent="-182563">
              <a:buFont typeface="Wingdings" panose="05000000000000000000" pitchFamily="2" charset="2"/>
              <a:buNone/>
            </a:pPr>
            <a:r>
              <a:rPr lang="es-HN" altLang="en-US"/>
              <a:t>      </a:t>
            </a:r>
          </a:p>
          <a:p>
            <a:pPr marL="182563" indent="-182563">
              <a:buFont typeface="Wingdings" panose="05000000000000000000" pitchFamily="2" charset="2"/>
              <a:buNone/>
            </a:pPr>
            <a:r>
              <a:rPr lang="es-HN" altLang="en-US"/>
              <a:t>     </a:t>
            </a:r>
            <a:endParaRPr lang="en-US" altLang="en-US"/>
          </a:p>
        </p:txBody>
      </p:sp>
      <p:sp>
        <p:nvSpPr>
          <p:cNvPr id="28708" name="Rectangle 36">
            <a:extLst>
              <a:ext uri="{FF2B5EF4-FFF2-40B4-BE49-F238E27FC236}">
                <a16:creationId xmlns:a16="http://schemas.microsoft.com/office/drawing/2014/main" id="{3296C58B-B9E4-935C-7F15-617B08FCE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752600"/>
            <a:ext cx="7620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990600" indent="-53340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752600" indent="-381000">
              <a:spcBef>
                <a:spcPct val="20000"/>
              </a:spcBef>
              <a:buClr>
                <a:schemeClr val="tx1"/>
              </a:buClr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s-HN" altLang="en-US" b="1"/>
              <a:t>SOLIDS</a:t>
            </a:r>
          </a:p>
          <a:p>
            <a:pPr eaLnBrk="1" hangingPunct="1"/>
            <a:r>
              <a:rPr lang="es-HN" altLang="en-US"/>
              <a:t>Coal, sugar, ice and iron.</a:t>
            </a:r>
          </a:p>
          <a:p>
            <a:pPr eaLnBrk="1" hangingPunct="1"/>
            <a:r>
              <a:rPr lang="es-HN" altLang="en-US"/>
              <a:t>Definite shape and volume.</a:t>
            </a:r>
          </a:p>
          <a:p>
            <a:pPr eaLnBrk="1" hangingPunct="1"/>
            <a:r>
              <a:rPr lang="es-HN" altLang="en-US"/>
              <a:t>The shape doesn’t depend on the shape of their container.</a:t>
            </a:r>
          </a:p>
          <a:p>
            <a:pPr eaLnBrk="1" hangingPunct="1"/>
            <a:r>
              <a:rPr lang="es-HN" altLang="en-US"/>
              <a:t>The particles are packed tightly together,  they are almost incompressible.</a:t>
            </a:r>
          </a:p>
          <a:p>
            <a:pPr eaLnBrk="1" hangingPunct="1"/>
            <a:r>
              <a:rPr lang="es-HN" altLang="en-US"/>
              <a:t>Solids expand only lightly when heated</a:t>
            </a:r>
            <a:endParaRPr lang="en-US" altLang="en-US"/>
          </a:p>
        </p:txBody>
      </p:sp>
      <p:pic>
        <p:nvPicPr>
          <p:cNvPr id="28709" name="Picture 37">
            <a:extLst>
              <a:ext uri="{FF2B5EF4-FFF2-40B4-BE49-F238E27FC236}">
                <a16:creationId xmlns:a16="http://schemas.microsoft.com/office/drawing/2014/main" id="{3D6D29E8-F31A-B47D-AEE5-B7CFF40B4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608D00E-5F38-B5ED-DAD8-C8C1EAF54D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HN" altLang="en-US" i="1" u="sng">
                <a:solidFill>
                  <a:srgbClr val="FFFF00"/>
                </a:solidFill>
              </a:rPr>
              <a:t>Matter and Change</a:t>
            </a:r>
            <a:endParaRPr lang="en-US" altLang="en-US" i="1" u="sng">
              <a:solidFill>
                <a:srgbClr val="FFFF00"/>
              </a:solidFill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CDEF91D-0B86-0BD5-00FB-3AA8E401BD9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7620000" cy="46482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2563" indent="-182563">
              <a:buFont typeface="Wingdings" panose="05000000000000000000" pitchFamily="2" charset="2"/>
              <a:buNone/>
            </a:pPr>
            <a:r>
              <a:rPr lang="es-HN" altLang="en-US"/>
              <a:t>      </a:t>
            </a:r>
          </a:p>
          <a:p>
            <a:pPr marL="182563" indent="-182563">
              <a:buFont typeface="Wingdings" panose="05000000000000000000" pitchFamily="2" charset="2"/>
              <a:buNone/>
            </a:pPr>
            <a:r>
              <a:rPr lang="es-HN" altLang="en-US"/>
              <a:t>     </a:t>
            </a:r>
            <a:endParaRPr lang="en-US" altLang="en-US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5E71A0AD-191C-D5C9-4A9C-DDADEF4ED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752600"/>
            <a:ext cx="7620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990600" indent="-53340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752600" indent="-381000">
              <a:spcBef>
                <a:spcPct val="20000"/>
              </a:spcBef>
              <a:buClr>
                <a:schemeClr val="tx1"/>
              </a:buClr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s-HN" altLang="en-US" b="1"/>
              <a:t>LIQUIDS</a:t>
            </a:r>
          </a:p>
          <a:p>
            <a:pPr eaLnBrk="1" hangingPunct="1"/>
            <a:r>
              <a:rPr lang="es-HN" altLang="en-US"/>
              <a:t>Water, milk and blood.</a:t>
            </a:r>
          </a:p>
          <a:p>
            <a:pPr eaLnBrk="1" hangingPunct="1"/>
            <a:r>
              <a:rPr lang="es-HN" altLang="en-US"/>
              <a:t>Takes the shape of their container (flows).</a:t>
            </a:r>
          </a:p>
          <a:p>
            <a:pPr eaLnBrk="1" hangingPunct="1"/>
            <a:r>
              <a:rPr lang="es-HN" altLang="en-US"/>
              <a:t>Particles are packed closely together, but not rigidly packed. </a:t>
            </a:r>
          </a:p>
          <a:p>
            <a:pPr eaLnBrk="1" hangingPunct="1"/>
            <a:r>
              <a:rPr lang="es-HN" altLang="en-US"/>
              <a:t>The volume that a liquid occupies is always constant, no matter what shape it takes.</a:t>
            </a:r>
          </a:p>
          <a:p>
            <a:pPr eaLnBrk="1" hangingPunct="1"/>
            <a:r>
              <a:rPr lang="es-HN" altLang="en-US"/>
              <a:t>Almost incompressible, with a tendency to expand when heated.</a:t>
            </a:r>
            <a:endParaRPr lang="en-US" altLang="en-US"/>
          </a:p>
        </p:txBody>
      </p:sp>
      <p:pic>
        <p:nvPicPr>
          <p:cNvPr id="29701" name="Picture 5">
            <a:extLst>
              <a:ext uri="{FF2B5EF4-FFF2-40B4-BE49-F238E27FC236}">
                <a16:creationId xmlns:a16="http://schemas.microsoft.com/office/drawing/2014/main" id="{D9AD947A-916A-1485-251B-40E9AF80F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289669B6-ED0A-31A1-3F78-D10CCA4664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HN" altLang="en-US" i="1" u="sng">
                <a:solidFill>
                  <a:srgbClr val="FFFF00"/>
                </a:solidFill>
              </a:rPr>
              <a:t>Matter and Change</a:t>
            </a:r>
            <a:endParaRPr lang="en-US" altLang="en-US" i="1" u="sng">
              <a:solidFill>
                <a:srgbClr val="FFFF00"/>
              </a:solidFill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91B1901E-2089-6B92-20C2-3E5E4D2FB2E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7620000" cy="46482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2563" indent="-182563">
              <a:buFont typeface="Wingdings" panose="05000000000000000000" pitchFamily="2" charset="2"/>
              <a:buNone/>
            </a:pPr>
            <a:r>
              <a:rPr lang="es-HN" altLang="en-US"/>
              <a:t>      </a:t>
            </a:r>
          </a:p>
          <a:p>
            <a:pPr marL="182563" indent="-182563">
              <a:buFont typeface="Wingdings" panose="05000000000000000000" pitchFamily="2" charset="2"/>
              <a:buNone/>
            </a:pPr>
            <a:r>
              <a:rPr lang="es-HN" altLang="en-US"/>
              <a:t>     </a:t>
            </a:r>
            <a:endParaRPr lang="en-US" altLang="en-US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C5CE02B4-C70C-AEBA-23FF-8A38B4DFC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752600"/>
            <a:ext cx="7620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990600" indent="-53340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752600" indent="-381000">
              <a:spcBef>
                <a:spcPct val="20000"/>
              </a:spcBef>
              <a:buClr>
                <a:schemeClr val="tx1"/>
              </a:buClr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s-HN" altLang="en-US" b="1"/>
              <a:t>GASES</a:t>
            </a:r>
            <a:endParaRPr lang="es-HN" altLang="en-US"/>
          </a:p>
          <a:p>
            <a:pPr eaLnBrk="1" hangingPunct="1"/>
            <a:r>
              <a:rPr lang="es-HN" altLang="en-US"/>
              <a:t>Takes the shape and form of their container (flowable).</a:t>
            </a:r>
          </a:p>
          <a:p>
            <a:pPr eaLnBrk="1" hangingPunct="1"/>
            <a:r>
              <a:rPr lang="es-HN" altLang="en-US"/>
              <a:t>Particles are spaced far apart. </a:t>
            </a:r>
          </a:p>
          <a:p>
            <a:pPr eaLnBrk="1" hangingPunct="1"/>
            <a:r>
              <a:rPr lang="es-HN" altLang="en-US"/>
              <a:t>Gases expand without limit to fill any space.</a:t>
            </a:r>
          </a:p>
          <a:p>
            <a:pPr eaLnBrk="1" hangingPunct="1"/>
            <a:r>
              <a:rPr lang="es-HN" altLang="en-US"/>
              <a:t>Gases are easily compressed.</a:t>
            </a:r>
            <a:endParaRPr lang="en-US" altLang="en-US"/>
          </a:p>
        </p:txBody>
      </p:sp>
      <p:pic>
        <p:nvPicPr>
          <p:cNvPr id="30725" name="Picture 5">
            <a:extLst>
              <a:ext uri="{FF2B5EF4-FFF2-40B4-BE49-F238E27FC236}">
                <a16:creationId xmlns:a16="http://schemas.microsoft.com/office/drawing/2014/main" id="{AC1FFA49-A658-DBE4-2C31-CD6DD8D7E6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3DB855C-3AB0-CCAB-7446-C63410647C9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2514600"/>
            <a:ext cx="7086600" cy="9144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HN" altLang="en-US" i="1" u="sng">
                <a:solidFill>
                  <a:srgbClr val="FFFF00"/>
                </a:solidFill>
              </a:rPr>
              <a:t>Matter and Change</a:t>
            </a:r>
            <a:endParaRPr lang="en-US" altLang="en-US" i="1" u="sng">
              <a:solidFill>
                <a:srgbClr val="FFFF00"/>
              </a:solidFill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6CC013C-37AF-5DA3-766B-B9DD0F40E3C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HN" altLang="en-US" i="1"/>
              <a:t>Unit III Properties of Matter</a:t>
            </a:r>
            <a:endParaRPr lang="en-US" altLang="en-US" i="1"/>
          </a:p>
        </p:txBody>
      </p:sp>
      <p:pic>
        <p:nvPicPr>
          <p:cNvPr id="2053" name="Picture 5">
            <a:extLst>
              <a:ext uri="{FF2B5EF4-FFF2-40B4-BE49-F238E27FC236}">
                <a16:creationId xmlns:a16="http://schemas.microsoft.com/office/drawing/2014/main" id="{F1E67E69-6B55-E030-FAED-E1F717C90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EDAABEF-06C4-0492-0E9C-1437F8608F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HN" altLang="en-US" i="1" u="sng">
                <a:solidFill>
                  <a:srgbClr val="FFFF00"/>
                </a:solidFill>
              </a:rPr>
              <a:t>Matter and Change</a:t>
            </a:r>
            <a:endParaRPr lang="en-US" altLang="en-US" i="1" u="sng">
              <a:solidFill>
                <a:srgbClr val="FFFF00"/>
              </a:solidFill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0FF8ABC-5B10-08A9-3AA7-4E4BBC93646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7620000" cy="46482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2563" indent="-182563">
              <a:buFont typeface="Wingdings" panose="05000000000000000000" pitchFamily="2" charset="2"/>
              <a:buNone/>
            </a:pPr>
            <a:r>
              <a:rPr lang="es-HN" altLang="en-US"/>
              <a:t>      </a:t>
            </a:r>
          </a:p>
          <a:p>
            <a:pPr marL="182563" indent="-182563">
              <a:buFont typeface="Wingdings" panose="05000000000000000000" pitchFamily="2" charset="2"/>
              <a:buNone/>
            </a:pPr>
            <a:r>
              <a:rPr lang="es-HN" altLang="en-US"/>
              <a:t>     </a:t>
            </a:r>
            <a:endParaRPr lang="en-US" altLang="en-US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7D9E1CDA-5119-DC03-1D89-604253FFB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752600"/>
            <a:ext cx="7620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990600" indent="-53340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752600" indent="-381000">
              <a:spcBef>
                <a:spcPct val="20000"/>
              </a:spcBef>
              <a:buClr>
                <a:schemeClr val="tx1"/>
              </a:buClr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s-HN" altLang="en-US" b="1"/>
              <a:t>VAPOR</a:t>
            </a:r>
          </a:p>
          <a:p>
            <a:pPr eaLnBrk="1" hangingPunct="1"/>
            <a:r>
              <a:rPr lang="es-HN" altLang="en-US"/>
              <a:t>The gaseous state of a substance that is generally a liquid or solid at room temperature.</a:t>
            </a:r>
          </a:p>
          <a:p>
            <a:pPr eaLnBrk="1" hangingPunct="1"/>
            <a:r>
              <a:rPr lang="es-HN" altLang="en-US"/>
              <a:t>Steam (the gaseous state of matter) is referred to as a vapor because water is a liquid at room temperature. </a:t>
            </a:r>
          </a:p>
          <a:p>
            <a:pPr eaLnBrk="1" hangingPunct="1"/>
            <a:r>
              <a:rPr lang="es-HN" altLang="en-US"/>
              <a:t>Moist air contains water vapor.</a:t>
            </a:r>
            <a:endParaRPr lang="en-US" altLang="en-US"/>
          </a:p>
        </p:txBody>
      </p:sp>
      <p:pic>
        <p:nvPicPr>
          <p:cNvPr id="31749" name="Picture 5">
            <a:extLst>
              <a:ext uri="{FF2B5EF4-FFF2-40B4-BE49-F238E27FC236}">
                <a16:creationId xmlns:a16="http://schemas.microsoft.com/office/drawing/2014/main" id="{5B2231DE-56F0-E7AA-A859-D4F108A6CE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C13C5229-2561-D237-B2D1-BB0650016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HN" altLang="en-US" i="1" u="sng">
                <a:solidFill>
                  <a:srgbClr val="FFFF00"/>
                </a:solidFill>
              </a:rPr>
              <a:t>Matter and Change</a:t>
            </a:r>
            <a:endParaRPr lang="en-US" altLang="en-US" i="1" u="sng">
              <a:solidFill>
                <a:srgbClr val="FFFF00"/>
              </a:solidFill>
            </a:endParaRP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7AC310C-B317-05F3-6126-8630DF8E29A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7620000" cy="46482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2563" indent="-182563">
              <a:buFont typeface="Wingdings" panose="05000000000000000000" pitchFamily="2" charset="2"/>
              <a:buNone/>
            </a:pPr>
            <a:r>
              <a:rPr lang="es-HN" altLang="en-US"/>
              <a:t>      </a:t>
            </a:r>
          </a:p>
          <a:p>
            <a:pPr marL="182563" indent="-182563">
              <a:buFont typeface="Wingdings" panose="05000000000000000000" pitchFamily="2" charset="2"/>
              <a:buNone/>
            </a:pPr>
            <a:r>
              <a:rPr lang="es-HN" altLang="en-US"/>
              <a:t>     </a:t>
            </a:r>
            <a:endParaRPr lang="en-US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44706BE7-5752-EB46-2EFA-1FCA720C6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752600"/>
            <a:ext cx="7620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82563" indent="-182563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1338263" indent="-53340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974850" indent="-4572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2535238" indent="-381000">
              <a:spcBef>
                <a:spcPct val="20000"/>
              </a:spcBef>
              <a:buClr>
                <a:schemeClr val="tx1"/>
              </a:buClr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3095625" indent="-3810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3552825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4010025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4467225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4924425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HN" altLang="en-US" b="1"/>
              <a:t>PHYSICAL CHANGE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s-HN" altLang="en-US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HN" altLang="en-US" sz="3200"/>
              <a:t>  A type of change that alters a given material without changing it’s chemical composition.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HN" altLang="en-US" sz="3200"/>
              <a:t>  Examples include: cutting, grinding, bending, the melting of the metal gallium, the freezing of water and the condensation of steam to water.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200"/>
          </a:p>
        </p:txBody>
      </p:sp>
      <p:pic>
        <p:nvPicPr>
          <p:cNvPr id="32773" name="Picture 5">
            <a:extLst>
              <a:ext uri="{FF2B5EF4-FFF2-40B4-BE49-F238E27FC236}">
                <a16:creationId xmlns:a16="http://schemas.microsoft.com/office/drawing/2014/main" id="{89BCAC21-7851-0B84-93CF-555E1535F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91854F8-5F68-5D0E-9A18-F99A8546CE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HN" altLang="en-US" i="1" u="sng">
                <a:solidFill>
                  <a:srgbClr val="FFFF00"/>
                </a:solidFill>
              </a:rPr>
              <a:t>Matter and Change</a:t>
            </a:r>
            <a:endParaRPr lang="en-US" altLang="en-US" i="1" u="sng">
              <a:solidFill>
                <a:srgbClr val="FFFF00"/>
              </a:solidFill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F99C0D2-CA36-BEA7-B307-AF06F1B526E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7620000" cy="46482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2563" indent="-182563">
              <a:buFont typeface="Wingdings" panose="05000000000000000000" pitchFamily="2" charset="2"/>
              <a:buNone/>
            </a:pPr>
            <a:r>
              <a:rPr lang="es-HN" altLang="en-US"/>
              <a:t>      </a:t>
            </a:r>
          </a:p>
          <a:p>
            <a:pPr marL="182563" indent="-182563">
              <a:buFont typeface="Wingdings" panose="05000000000000000000" pitchFamily="2" charset="2"/>
              <a:buNone/>
            </a:pPr>
            <a:r>
              <a:rPr lang="es-HN" altLang="en-US"/>
              <a:t>     </a:t>
            </a:r>
            <a:endParaRPr lang="en-US" altLang="en-US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E07A6E0B-4912-C35B-0C3B-EF9E477E2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752600"/>
            <a:ext cx="7620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82563" indent="-182563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1338263" indent="-53340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974850" indent="-4572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2535238" indent="-381000">
              <a:spcBef>
                <a:spcPct val="20000"/>
              </a:spcBef>
              <a:buClr>
                <a:schemeClr val="tx1"/>
              </a:buClr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3095625" indent="-3810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3552825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4010025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4467225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4924425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HN" altLang="en-US" b="1"/>
              <a:t>PHYSICAL CHANGE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s-HN" altLang="en-US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HN" altLang="en-US" sz="3200"/>
              <a:t>  Other verbs or actions related to physical changes include: boil, freeze, dissolve, melt, condense, break, split, crack, grind, cut, crush and bend.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200"/>
          </a:p>
        </p:txBody>
      </p:sp>
      <p:pic>
        <p:nvPicPr>
          <p:cNvPr id="33797" name="Picture 5">
            <a:extLst>
              <a:ext uri="{FF2B5EF4-FFF2-40B4-BE49-F238E27FC236}">
                <a16:creationId xmlns:a16="http://schemas.microsoft.com/office/drawing/2014/main" id="{9FA7DC08-181B-7E01-1746-CA681D967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Box 2">
            <a:extLst>
              <a:ext uri="{FF2B5EF4-FFF2-40B4-BE49-F238E27FC236}">
                <a16:creationId xmlns:a16="http://schemas.microsoft.com/office/drawing/2014/main" id="{0F6D8095-1143-8763-F250-2D88E311C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5638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latin typeface="Georgia" panose="02040502050405020303" pitchFamily="18" charset="0"/>
              </a:rPr>
              <a:t>This powerpoint was kindly donated to</a:t>
            </a:r>
          </a:p>
          <a:p>
            <a:pPr eaLnBrk="1" hangingPunct="1"/>
            <a:r>
              <a:rPr lang="en-GB" altLang="en-US">
                <a:latin typeface="Georgia" panose="02040502050405020303" pitchFamily="18" charset="0"/>
                <a:hlinkClick r:id="rId3"/>
              </a:rPr>
              <a:t>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r>
              <a:rPr lang="en-GB" altLang="en-US">
                <a:latin typeface="Georgia" panose="02040502050405020303" pitchFamily="18" charset="0"/>
                <a:hlinkClick r:id="rId3"/>
              </a:rPr>
              <a:t>http://www.worldofteaching.com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r>
              <a:rPr lang="en-GB" altLang="en-US">
                <a:latin typeface="Georgia" panose="02040502050405020303" pitchFamily="18" charset="0"/>
              </a:rPr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  <p:transition spd="med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7B947BB9-9656-94EE-4341-DE11742054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s-HN" altLang="en-US"/>
              <a:t>Anything that takes up space and has mass.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s-HN" altLang="en-US"/>
              <a:t>Weight is a measure of the pull of gravity on an object; mass is the amount of matter the object contains.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s-HN" altLang="en-US"/>
              <a:t>Volume. </a:t>
            </a:r>
            <a:endParaRPr lang="en-US" alt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95DABEEA-3B75-58E1-EE0F-099BD8E18F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HN" altLang="en-US" i="1" u="sng">
                <a:solidFill>
                  <a:srgbClr val="FFFF00"/>
                </a:solidFill>
              </a:rPr>
              <a:t>Matter and Change</a:t>
            </a:r>
            <a:endParaRPr lang="en-US" altLang="en-US" i="1" u="sng">
              <a:solidFill>
                <a:srgbClr val="FFFF00"/>
              </a:solidFill>
            </a:endParaRPr>
          </a:p>
        </p:txBody>
      </p:sp>
      <p:pic>
        <p:nvPicPr>
          <p:cNvPr id="17413" name="Picture 5">
            <a:extLst>
              <a:ext uri="{FF2B5EF4-FFF2-40B4-BE49-F238E27FC236}">
                <a16:creationId xmlns:a16="http://schemas.microsoft.com/office/drawing/2014/main" id="{0C5AF446-B062-8BDA-CE49-4FDB29577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953C195A-9A21-34DF-B00E-7909153DD2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s-HN" altLang="en-US"/>
              <a:t>What states of matter are represented in the photograph?</a:t>
            </a:r>
          </a:p>
          <a:p>
            <a:pPr marL="609600" indent="-609600"/>
            <a:r>
              <a:rPr lang="es-HN" altLang="en-US"/>
              <a:t>What must you do to a substance to change it’s physical state? </a:t>
            </a:r>
            <a:endParaRPr lang="en-US" alt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35DF661B-1F92-4D66-EDAF-9068DF4A94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HN" altLang="en-US" i="1" u="sng">
                <a:solidFill>
                  <a:srgbClr val="FFFF00"/>
                </a:solidFill>
              </a:rPr>
              <a:t>Matter and Change</a:t>
            </a:r>
            <a:endParaRPr lang="en-US" altLang="en-US" i="1" u="sng">
              <a:solidFill>
                <a:srgbClr val="FFFF00"/>
              </a:solidFill>
            </a:endParaRPr>
          </a:p>
        </p:txBody>
      </p:sp>
      <p:pic>
        <p:nvPicPr>
          <p:cNvPr id="37894" name="Picture 6">
            <a:extLst>
              <a:ext uri="{FF2B5EF4-FFF2-40B4-BE49-F238E27FC236}">
                <a16:creationId xmlns:a16="http://schemas.microsoft.com/office/drawing/2014/main" id="{25AF70AE-5D35-B8CC-6345-375A60768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>
            <a:extLst>
              <a:ext uri="{FF2B5EF4-FFF2-40B4-BE49-F238E27FC236}">
                <a16:creationId xmlns:a16="http://schemas.microsoft.com/office/drawing/2014/main" id="{B66BFA53-B1CF-79B2-D7F3-CAA3537080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HN" altLang="en-US" i="1" u="sng">
                <a:solidFill>
                  <a:srgbClr val="FFFF00"/>
                </a:solidFill>
              </a:rPr>
              <a:t>Matter and Change</a:t>
            </a:r>
            <a:endParaRPr lang="en-US" altLang="en-US" i="1" u="sng">
              <a:solidFill>
                <a:srgbClr val="FFFF00"/>
              </a:solidFill>
            </a:endParaRPr>
          </a:p>
        </p:txBody>
      </p:sp>
      <p:pic>
        <p:nvPicPr>
          <p:cNvPr id="38916" name="Picture 4">
            <a:extLst>
              <a:ext uri="{FF2B5EF4-FFF2-40B4-BE49-F238E27FC236}">
                <a16:creationId xmlns:a16="http://schemas.microsoft.com/office/drawing/2014/main" id="{73E5FE5D-93A2-6941-9ADF-0F3D9BB7D5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05000"/>
            <a:ext cx="75438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7" name="Picture 5">
            <a:extLst>
              <a:ext uri="{FF2B5EF4-FFF2-40B4-BE49-F238E27FC236}">
                <a16:creationId xmlns:a16="http://schemas.microsoft.com/office/drawing/2014/main" id="{16A128FF-51AC-EF67-2019-6D3A2F1DE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DCA5325-33F6-F7AE-3963-D9CB029F85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es-HN" altLang="en-US"/>
              <a:t>The mass of an object is the amount of matter the object contains. A golf ball has a greater mass than a table tennis ball. The golf ball, therefore, contains more matter.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E3A9C9C-91AC-7546-4F61-4AF42523BA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HN" altLang="en-US" i="1" u="sng">
                <a:solidFill>
                  <a:srgbClr val="FFFF00"/>
                </a:solidFill>
              </a:rPr>
              <a:t>Matter and Change</a:t>
            </a:r>
            <a:endParaRPr lang="en-US" altLang="en-US" i="1" u="sng">
              <a:solidFill>
                <a:srgbClr val="FFFF00"/>
              </a:solidFill>
            </a:endParaRPr>
          </a:p>
        </p:txBody>
      </p:sp>
      <p:pic>
        <p:nvPicPr>
          <p:cNvPr id="18436" name="Picture 4">
            <a:extLst>
              <a:ext uri="{FF2B5EF4-FFF2-40B4-BE49-F238E27FC236}">
                <a16:creationId xmlns:a16="http://schemas.microsoft.com/office/drawing/2014/main" id="{9C7EBD8D-318A-F4E2-A61B-625060F04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AC28AA21-B790-D073-5C26-ADBC932BAE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GB" alt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0594DE7D-2857-FBF4-CC69-406542CB66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HN" altLang="en-US" i="1" u="sng">
                <a:solidFill>
                  <a:srgbClr val="FFFF00"/>
                </a:solidFill>
              </a:rPr>
              <a:t>Matter and Change</a:t>
            </a:r>
            <a:endParaRPr lang="en-US" altLang="en-US" i="1" u="sng">
              <a:solidFill>
                <a:srgbClr val="FFFF00"/>
              </a:solidFill>
            </a:endParaRPr>
          </a:p>
        </p:txBody>
      </p:sp>
      <p:pic>
        <p:nvPicPr>
          <p:cNvPr id="34820" name="Picture 4">
            <a:extLst>
              <a:ext uri="{FF2B5EF4-FFF2-40B4-BE49-F238E27FC236}">
                <a16:creationId xmlns:a16="http://schemas.microsoft.com/office/drawing/2014/main" id="{D0A8784B-14BC-9AF9-A5F9-D3C50DBD9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1200"/>
            <a:ext cx="37338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1" name="Picture 5">
            <a:extLst>
              <a:ext uri="{FF2B5EF4-FFF2-40B4-BE49-F238E27FC236}">
                <a16:creationId xmlns:a16="http://schemas.microsoft.com/office/drawing/2014/main" id="{C2E7EBEF-7A24-F661-6042-2B92736FF05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81200"/>
            <a:ext cx="40386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2" name="Picture 6">
            <a:extLst>
              <a:ext uri="{FF2B5EF4-FFF2-40B4-BE49-F238E27FC236}">
                <a16:creationId xmlns:a16="http://schemas.microsoft.com/office/drawing/2014/main" id="{09159D8F-8F9A-B292-D496-C933283E6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9053DA6-4224-CBB3-FEBD-B2544EF259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s-HN" altLang="en-US"/>
              <a:t>Materials differ in terms of the kind of matter they contain.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s-HN" altLang="en-US"/>
              <a:t>Table sugar is always 100% sucrose.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s-HN" altLang="en-US"/>
              <a:t>It always has the same chemical composition.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s-HN" altLang="en-US"/>
              <a:t>Matter that has a uniform and definite composition is called a substance.</a:t>
            </a:r>
            <a:endParaRPr lang="en-US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E465114-C0ED-8876-1A77-2AC9A4C9AF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HN" altLang="en-US" i="1" u="sng">
                <a:solidFill>
                  <a:srgbClr val="FFFF00"/>
                </a:solidFill>
              </a:rPr>
              <a:t>Matter and Change</a:t>
            </a:r>
            <a:endParaRPr lang="en-US" altLang="en-US" i="1" u="sng">
              <a:solidFill>
                <a:srgbClr val="FFFF00"/>
              </a:solidFill>
            </a:endParaRPr>
          </a:p>
        </p:txBody>
      </p:sp>
      <p:pic>
        <p:nvPicPr>
          <p:cNvPr id="19461" name="Picture 5">
            <a:extLst>
              <a:ext uri="{FF2B5EF4-FFF2-40B4-BE49-F238E27FC236}">
                <a16:creationId xmlns:a16="http://schemas.microsoft.com/office/drawing/2014/main" id="{2772C4C5-7C08-6993-788A-DC245333E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>
            <a:extLst>
              <a:ext uri="{FF2B5EF4-FFF2-40B4-BE49-F238E27FC236}">
                <a16:creationId xmlns:a16="http://schemas.microsoft.com/office/drawing/2014/main" id="{5F39050C-F820-DFEE-968A-762D284B3E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HN" altLang="en-US" i="1" u="sng">
                <a:solidFill>
                  <a:srgbClr val="FFFF00"/>
                </a:solidFill>
              </a:rPr>
              <a:t>Matter and Change</a:t>
            </a:r>
            <a:endParaRPr lang="en-US" altLang="en-US" i="1" u="sng">
              <a:solidFill>
                <a:srgbClr val="FFFF00"/>
              </a:solidFill>
            </a:endParaRPr>
          </a:p>
        </p:txBody>
      </p:sp>
      <p:pic>
        <p:nvPicPr>
          <p:cNvPr id="39940" name="Picture 4">
            <a:extLst>
              <a:ext uri="{FF2B5EF4-FFF2-40B4-BE49-F238E27FC236}">
                <a16:creationId xmlns:a16="http://schemas.microsoft.com/office/drawing/2014/main" id="{320C1FCF-F90A-1013-5608-7525082250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81175"/>
            <a:ext cx="6934200" cy="431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1" name="Picture 5">
            <a:extLst>
              <a:ext uri="{FF2B5EF4-FFF2-40B4-BE49-F238E27FC236}">
                <a16:creationId xmlns:a16="http://schemas.microsoft.com/office/drawing/2014/main" id="{CDAC8631-B68B-D8A8-D0A9-EAF08E2007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19825"/>
            <a:ext cx="1362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163</TotalTime>
  <Words>784</Words>
  <Application>Microsoft Office PowerPoint</Application>
  <PresentationFormat>On-screen Show (4:3)</PresentationFormat>
  <Paragraphs>152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Tahoma</vt:lpstr>
      <vt:lpstr>Times New Roman</vt:lpstr>
      <vt:lpstr>Wingdings</vt:lpstr>
      <vt:lpstr>Georgia</vt:lpstr>
      <vt:lpstr>Calibri</vt:lpstr>
      <vt:lpstr>Shimmer</vt:lpstr>
      <vt:lpstr>BELLWORK </vt:lpstr>
      <vt:lpstr>Matter and Change</vt:lpstr>
      <vt:lpstr>Matter and Change</vt:lpstr>
      <vt:lpstr>Matter and Change</vt:lpstr>
      <vt:lpstr>Matter and Change</vt:lpstr>
      <vt:lpstr>Matter and Change</vt:lpstr>
      <vt:lpstr>Matter and Change</vt:lpstr>
      <vt:lpstr>Matter and Change</vt:lpstr>
      <vt:lpstr>Matter and Change</vt:lpstr>
      <vt:lpstr>Matter and Change</vt:lpstr>
      <vt:lpstr>Matter and Change</vt:lpstr>
      <vt:lpstr>Matter and Change</vt:lpstr>
      <vt:lpstr>Matter and Change</vt:lpstr>
      <vt:lpstr>Matter and Change</vt:lpstr>
      <vt:lpstr>Matter and Change</vt:lpstr>
      <vt:lpstr>Matter and Change</vt:lpstr>
      <vt:lpstr>Matter and Change</vt:lpstr>
      <vt:lpstr>Matter and Change</vt:lpstr>
      <vt:lpstr>Matter and Change</vt:lpstr>
      <vt:lpstr>Matter and Change</vt:lpstr>
      <vt:lpstr>Matter and Change</vt:lpstr>
      <vt:lpstr>Matter and Change</vt:lpstr>
      <vt:lpstr>PowerPoint Presentation</vt:lpstr>
    </vt:vector>
  </TitlesOfParts>
  <Company>Mass Dental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Matter and Change</dc:title>
  <dc:creator>Marco A. Mass Pascua</dc:creator>
  <cp:lastModifiedBy>Nayan GRIFFITHS</cp:lastModifiedBy>
  <cp:revision>15</cp:revision>
  <dcterms:created xsi:type="dcterms:W3CDTF">2008-09-07T22:45:32Z</dcterms:created>
  <dcterms:modified xsi:type="dcterms:W3CDTF">2023-05-23T22:02:03Z</dcterms:modified>
</cp:coreProperties>
</file>